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16/03/1441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Inverted Index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46182"/>
              </p:ext>
            </p:extLst>
          </p:nvPr>
        </p:nvGraphicFramePr>
        <p:xfrm>
          <a:off x="1331640" y="1340768"/>
          <a:ext cx="6768753" cy="288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0389"/>
                <a:gridCol w="832728"/>
                <a:gridCol w="708954"/>
                <a:gridCol w="708954"/>
                <a:gridCol w="719940"/>
                <a:gridCol w="708954"/>
                <a:gridCol w="708954"/>
                <a:gridCol w="719940"/>
                <a:gridCol w="719940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Dictionary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Postings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Brutus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Caesar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Calpurnia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MY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3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Inverted Index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256584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MY" b="1" dirty="0"/>
              <a:t> </a:t>
            </a:r>
            <a:r>
              <a:rPr lang="en-MY" b="1" dirty="0" smtClean="0"/>
              <a:t>Terminology Note</a:t>
            </a:r>
            <a:r>
              <a:rPr lang="en-MY" dirty="0" smtClean="0"/>
              <a:t>: The dictionary is also called “vocabulary” or “lexicon”. Each item in the </a:t>
            </a:r>
            <a:r>
              <a:rPr lang="en-MY" dirty="0"/>
              <a:t>list of the documents in which the word occurs is called “posting”. The list is </a:t>
            </a:r>
            <a:r>
              <a:rPr lang="en-MY" dirty="0" smtClean="0"/>
              <a:t>called “postings </a:t>
            </a:r>
            <a:r>
              <a:rPr lang="en-MY" dirty="0"/>
              <a:t>list” (or “inverted list”).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US" b="1" dirty="0"/>
              <a:t>Indexing and Inverted Index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Formally, indexing is the process of associating one or more keywords with each document they are about. The vocabulary used can either be controlled or uncontrolled (closed or open.)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 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Index :</a:t>
            </a:r>
            <a:r>
              <a:rPr lang="en-MY" dirty="0" err="1"/>
              <a:t>doc</a:t>
            </a:r>
            <a:r>
              <a:rPr lang="en-MY" baseline="-25000" dirty="0" err="1"/>
              <a:t>i</a:t>
            </a:r>
            <a:r>
              <a:rPr lang="en-MY" dirty="0" err="1">
                <a:sym typeface="Wingdings"/>
              </a:rPr>
              <a:t></a:t>
            </a:r>
            <a:r>
              <a:rPr lang="en-MY" dirty="0" err="1"/>
              <a:t>kw</a:t>
            </a:r>
            <a:r>
              <a:rPr lang="en-MY" baseline="-25000" dirty="0" err="1"/>
              <a:t>j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The inverse mapping captures, for each keyword, the documents it describes:</a:t>
            </a:r>
            <a:endParaRPr lang="en-US" dirty="0"/>
          </a:p>
          <a:p>
            <a:pPr marL="0" indent="0" algn="just" rtl="0">
              <a:buNone/>
            </a:pPr>
            <a:r>
              <a:rPr lang="en-MY" dirty="0"/>
              <a:t>Index</a:t>
            </a:r>
            <a:r>
              <a:rPr lang="en-MY" baseline="30000" dirty="0"/>
              <a:t>-1 </a:t>
            </a:r>
            <a:r>
              <a:rPr lang="en-MY" dirty="0"/>
              <a:t>:</a:t>
            </a:r>
            <a:r>
              <a:rPr lang="en-MY" dirty="0" err="1"/>
              <a:t>kw</a:t>
            </a:r>
            <a:r>
              <a:rPr lang="en-MY" baseline="-25000" dirty="0" err="1"/>
              <a:t>i</a:t>
            </a:r>
            <a:r>
              <a:rPr lang="en-MY" dirty="0" err="1">
                <a:sym typeface="Wingdings"/>
              </a:rPr>
              <a:t></a:t>
            </a:r>
            <a:r>
              <a:rPr lang="en-MY" dirty="0" err="1" smtClean="0"/>
              <a:t>doc</a:t>
            </a:r>
            <a:r>
              <a:rPr lang="en-MY" baseline="-25000" dirty="0" err="1" smtClean="0"/>
              <a:t>j</a:t>
            </a:r>
            <a:endParaRPr lang="en-MY" baseline="-25000" dirty="0" smtClean="0"/>
          </a:p>
          <a:p>
            <a:pPr marL="0" indent="0" algn="just" rtl="0">
              <a:buNone/>
            </a:pPr>
            <a:endParaRPr lang="en-MY" baseline="-25000" dirty="0"/>
          </a:p>
          <a:p>
            <a:pPr marL="0" indent="0" algn="just" rtl="0">
              <a:buNone/>
            </a:pPr>
            <a:r>
              <a:rPr lang="en-MY" b="1" dirty="0"/>
              <a:t>Keywords </a:t>
            </a:r>
            <a:r>
              <a:rPr lang="en-MY" dirty="0"/>
              <a:t>are linguistic atoms – typically words, pieces of words, or phrases – used to characterize the content of a document. They must bridge the gap between the </a:t>
            </a:r>
            <a:r>
              <a:rPr lang="en-MY" dirty="0" err="1"/>
              <a:t>users’characterization</a:t>
            </a:r>
            <a:r>
              <a:rPr lang="en-MY" dirty="0"/>
              <a:t> of information need (i.e. their queries) and the characterization of the </a:t>
            </a:r>
            <a:r>
              <a:rPr lang="en-MY" dirty="0" err="1"/>
              <a:t>documents’topical</a:t>
            </a:r>
            <a:r>
              <a:rPr lang="en-MY" dirty="0"/>
              <a:t> focus against which these will be matched.</a:t>
            </a:r>
            <a:endParaRPr lang="en-US" dirty="0"/>
          </a:p>
          <a:p>
            <a:pPr marL="0" indent="0" algn="just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49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Inverted </a:t>
            </a:r>
            <a:r>
              <a:rPr lang="en-US" sz="3600" b="1" dirty="0" smtClean="0">
                <a:solidFill>
                  <a:srgbClr val="FF0000"/>
                </a:solidFill>
              </a:rPr>
              <a:t>Index Example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4524"/>
            <a:ext cx="6840759" cy="4322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80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Inverted </a:t>
            </a:r>
            <a:r>
              <a:rPr lang="en-US" sz="3600" b="1" dirty="0" smtClean="0">
                <a:solidFill>
                  <a:srgbClr val="FF0000"/>
                </a:solidFill>
              </a:rPr>
              <a:t>Index Example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pic>
        <p:nvPicPr>
          <p:cNvPr id="4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62124"/>
            <a:ext cx="6464250" cy="3827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51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Inverted </a:t>
            </a:r>
            <a:r>
              <a:rPr lang="en-US" sz="3600" b="1" dirty="0" smtClean="0">
                <a:solidFill>
                  <a:srgbClr val="FF0000"/>
                </a:solidFill>
              </a:rPr>
              <a:t>Index Example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pic>
        <p:nvPicPr>
          <p:cNvPr id="5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1949450"/>
            <a:ext cx="6536258" cy="3855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02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Inverted </a:t>
            </a:r>
            <a:r>
              <a:rPr lang="en-US" sz="3600" b="1" dirty="0" smtClean="0">
                <a:solidFill>
                  <a:srgbClr val="FF0000"/>
                </a:solidFill>
              </a:rPr>
              <a:t>Index Example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pic>
        <p:nvPicPr>
          <p:cNvPr id="4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03400"/>
            <a:ext cx="7200800" cy="3857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15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Inverted </a:t>
            </a:r>
            <a:r>
              <a:rPr lang="en-US" sz="3600" b="1" dirty="0" smtClean="0">
                <a:solidFill>
                  <a:srgbClr val="FF0000"/>
                </a:solidFill>
              </a:rPr>
              <a:t>Index Example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pic>
        <p:nvPicPr>
          <p:cNvPr id="5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901700"/>
            <a:ext cx="5035550" cy="505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04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1">
              <a:spcBef>
                <a:spcPct val="0"/>
              </a:spcBef>
            </a:pPr>
            <a:r>
              <a:rPr lang="en-US" sz="3600" b="1" dirty="0">
                <a:solidFill>
                  <a:srgbClr val="FF0000"/>
                </a:solidFill>
              </a:rPr>
              <a:t>Inverted </a:t>
            </a:r>
            <a:r>
              <a:rPr lang="en-US" sz="3600" b="1" dirty="0" smtClean="0">
                <a:solidFill>
                  <a:srgbClr val="FF0000"/>
                </a:solidFill>
              </a:rPr>
              <a:t>Index Example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pic>
        <p:nvPicPr>
          <p:cNvPr id="4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1911350"/>
            <a:ext cx="5727700" cy="303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72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1">
              <a:spcBef>
                <a:spcPct val="0"/>
              </a:spcBef>
            </a:pPr>
            <a:r>
              <a:rPr lang="en-MY" sz="3200" b="1" dirty="0">
                <a:solidFill>
                  <a:srgbClr val="FF0000"/>
                </a:solidFill>
              </a:rPr>
              <a:t>Index and inverted index: Exercise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196752"/>
            <a:ext cx="8229600" cy="525658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MY" b="1" dirty="0"/>
              <a:t> </a:t>
            </a:r>
            <a:r>
              <a:rPr lang="en-MY" dirty="0"/>
              <a:t>Consider these documents</a:t>
            </a:r>
            <a:endParaRPr lang="en-US" dirty="0"/>
          </a:p>
          <a:p>
            <a:pPr algn="l" rtl="0"/>
            <a:r>
              <a:rPr lang="en-MY" dirty="0"/>
              <a:t>Doc1:  break through drug for schizophrenia</a:t>
            </a:r>
            <a:endParaRPr lang="en-US" dirty="0"/>
          </a:p>
          <a:p>
            <a:pPr algn="l" rtl="0"/>
            <a:r>
              <a:rPr lang="en-MY" dirty="0"/>
              <a:t>Doc2:  new schizophrenia drug</a:t>
            </a:r>
            <a:endParaRPr lang="en-US" dirty="0"/>
          </a:p>
          <a:p>
            <a:pPr algn="l" rtl="0"/>
            <a:r>
              <a:rPr lang="en-MY" dirty="0"/>
              <a:t>Doc3:  new approach for treatment of schizophrenia</a:t>
            </a:r>
            <a:endParaRPr lang="en-US" dirty="0"/>
          </a:p>
          <a:p>
            <a:pPr algn="l" rtl="0"/>
            <a:r>
              <a:rPr lang="en-MY" dirty="0"/>
              <a:t>Doc4 : new hopes for schizophrenia patients</a:t>
            </a:r>
            <a:endParaRPr lang="en-US" dirty="0"/>
          </a:p>
          <a:p>
            <a:pPr algn="l" rtl="0"/>
            <a:r>
              <a:rPr lang="en-MY" dirty="0"/>
              <a:t>(a) Draw the term-document matrix for this document collection.</a:t>
            </a:r>
            <a:endParaRPr lang="en-US" dirty="0"/>
          </a:p>
          <a:p>
            <a:pPr algn="l" rtl="0"/>
            <a:r>
              <a:rPr lang="en-MY" dirty="0"/>
              <a:t>(b) Draw the inverted index representation of this collection.</a:t>
            </a:r>
            <a:endParaRPr lang="en-US" dirty="0"/>
          </a:p>
          <a:p>
            <a:pPr algn="l" rtl="0"/>
            <a:r>
              <a:rPr lang="en-MY" dirty="0"/>
              <a:t>(c) what are the returned results for the query: schizophrenia AND drug;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651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53</Words>
  <Application>Microsoft Office PowerPoint</Application>
  <PresentationFormat>عرض على الشاشة (3:4)‏</PresentationFormat>
  <Paragraphs>58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Inverted Index  </vt:lpstr>
      <vt:lpstr>Inverted Index  </vt:lpstr>
      <vt:lpstr>Inverted Index Example  </vt:lpstr>
      <vt:lpstr>Inverted Index Example  </vt:lpstr>
      <vt:lpstr>Inverted Index Example  </vt:lpstr>
      <vt:lpstr>Inverted Index Example  </vt:lpstr>
      <vt:lpstr>Inverted Index Example  </vt:lpstr>
      <vt:lpstr>Inverted Index Example  </vt:lpstr>
      <vt:lpstr>Index and inverted index: Exercise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 System</dc:title>
  <dc:creator>Sayid Jasim</dc:creator>
  <cp:lastModifiedBy>مجموعة النفوذ</cp:lastModifiedBy>
  <cp:revision>25</cp:revision>
  <dcterms:created xsi:type="dcterms:W3CDTF">2018-10-04T06:57:30Z</dcterms:created>
  <dcterms:modified xsi:type="dcterms:W3CDTF">2019-11-13T02:05:35Z</dcterms:modified>
</cp:coreProperties>
</file>